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F5A7-30A9-42DC-AD91-D79BDBD56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08AEF-0754-4A26-8F56-60868F7B4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C9E0D-2C7B-4880-A13B-30FBD4D7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F6E1A-6F1A-48DC-8F2A-E21BEDA6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DAD77-A377-4B99-8A7C-581F8736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8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BFF9-ED00-4AFE-BD6A-B91519C5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BFF2C-9674-44BB-8F40-266B9D876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78E9-DA76-49C9-BF32-0AAA9845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4A89B-70D5-4B03-8DC1-BD8FFEE4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3AF8-E8E4-4A53-865F-6ED299E9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D5BC3-BC85-4EF9-9268-8E1E6BC92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F1709-6390-40DB-BB9E-4E01A71E5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78612-A410-4D9E-96DB-2C0B918C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982F0-6F3B-4ABD-A409-9DCEC64C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0AE7-F69C-4322-BFDC-9EE69AEF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6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B8CC7-72A1-4153-BBC3-FD9AC371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1745B-6D50-49A5-B80E-2F036A072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3E395-1D11-4DBC-A26A-DA3EA69B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C9DBC-CE7D-4C0D-83FF-1D4C6819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CC23F-CB0D-4C66-9066-48F8BB3B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58D5-8453-4E74-9E7E-A9A67F2B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12DC4-6388-4316-9524-BCB2C49BE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960A8-85B8-4D36-9702-A9DA931E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4F1AF-019F-4AE6-916D-7D96A3F2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22DD6-B3B9-4698-B108-3BEAA7C4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AD05-0A7D-4324-8BF2-D8D1F1EC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6B1D-90B4-44DA-8EE9-A20FF0FEA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487DC-DD16-4835-94CA-8F22437A0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525AB-AF09-4D4C-B3CA-251A9871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D57ED-0E43-4D4E-9EC1-9359652C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0AC72-0D75-4D81-BD7E-72E35224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4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3BAC-7382-49F2-A7E7-364FBC835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5072F-EE67-44BF-A175-3DF59B017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1C63D-DB7E-4D73-A45D-8ACD10910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91B6B-934D-4D5D-88EA-0257A75CB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A944D-81BD-4591-9AE4-005A62083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0B563C-D84F-4E32-9D01-6E8674FA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DDF76-7715-450B-BD51-2FD342D8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DC668-949F-48BA-B0D9-D69F6357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4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8C7F-7348-4769-A3A5-3211486E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5F26F-B932-4F3A-A1BF-1DE0C180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1B1C3-C14B-4251-801C-F9378CAA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B372D-6AE7-42BE-B7EF-DEE66DF5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9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9187B-3164-403B-BBF0-4ECF4DDA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5A94F-2043-40DC-998B-6434CD66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E775-D38B-462A-926B-A1B66AD3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6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3CC8-AA93-4A11-A629-120F99A3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17C3-842E-44B8-84FC-5456060E7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9459F-C0C0-4243-9FAB-C823367E7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759CD-63E2-4D1D-993F-6879937A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28366-CA9D-4E7A-990F-FA1B9A2C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C5ABA-27E1-4F84-8536-DDD1117B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9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5C0F-3E4B-41AB-8B60-3024F192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84B37-4E59-4BF3-97B6-9C906E740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228F9-F3CC-44C2-AC59-68CC2E2DF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29292-4844-40F6-9BBB-237BEC40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2B966-D7D7-40A4-A602-4AC5EEF4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60D1C-CDD8-4D6B-AC2D-0C8D1378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E7D16-D143-4519-B0A9-D6CF4C22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4D83F-6B79-408B-A3EC-4E9A4E070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12BD4-9342-4BDF-A52C-A0C74357A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F6D7-7C3D-4E0B-8EAE-B3DB30ADE42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EED4D-8C05-47EE-8F6B-4DA9E584C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F1B79-5472-4260-97C6-6A8163230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EAEE-C728-4862-8469-786086EF8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5200071-A8F4-478B-A72F-B772D46B7902}"/>
              </a:ext>
            </a:extLst>
          </p:cNvPr>
          <p:cNvGrpSpPr/>
          <p:nvPr/>
        </p:nvGrpSpPr>
        <p:grpSpPr>
          <a:xfrm>
            <a:off x="755239" y="-274077"/>
            <a:ext cx="11117212" cy="7132077"/>
            <a:chOff x="224913" y="655078"/>
            <a:chExt cx="11566424" cy="7125928"/>
          </a:xfrm>
          <a:blipFill>
            <a:blip r:embed="rId2"/>
            <a:stretch>
              <a:fillRect/>
            </a:stretch>
          </a:blipFill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8271388" y="4273340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8246806" y="3056610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8246806" y="1853387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131711" y="6022258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121879" y="4821497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089926" y="3631793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072717" y="2422433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053049" y="1220439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950247" y="6585156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950247" y="539545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947789" y="420083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947789" y="3007444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913374" y="655078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10773699" y="5899356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10773699" y="470965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10773699" y="3519948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10773699" y="2352364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10773699" y="116758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9913374" y="182266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8310717" y="5459360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8271388" y="6645380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7371734" y="2446397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7429502" y="488663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7452852" y="6067737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6618340" y="5487017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5777682" y="488663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Hexagon 31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5777682" y="6087402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224913" y="5517754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7413525" y="3672955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6E978228-91E8-4621-ACB6-89A2ED2829F1}"/>
                </a:ext>
              </a:extLst>
            </p:cNvPr>
            <p:cNvSpPr/>
            <p:nvPr/>
          </p:nvSpPr>
          <p:spPr>
            <a:xfrm>
              <a:off x="6577783" y="3095326"/>
              <a:ext cx="1017638" cy="1135626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62194D2-28A4-485F-8788-EFB1B5DEF81A}"/>
              </a:ext>
            </a:extLst>
          </p:cNvPr>
          <p:cNvSpPr txBox="1"/>
          <p:nvPr/>
        </p:nvSpPr>
        <p:spPr>
          <a:xfrm>
            <a:off x="240534" y="1507874"/>
            <a:ext cx="6869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Cardiac glycosides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AEFCF2-5C15-4732-A788-12B69B044C05}"/>
              </a:ext>
            </a:extLst>
          </p:cNvPr>
          <p:cNvSpPr txBox="1"/>
          <p:nvPr/>
        </p:nvSpPr>
        <p:spPr>
          <a:xfrm>
            <a:off x="1469650" y="3158844"/>
            <a:ext cx="50569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Pharmacognosy</a:t>
            </a:r>
          </a:p>
          <a:p>
            <a:pPr algn="ctr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3rd Class, 1st Semester / 2023</a:t>
            </a:r>
          </a:p>
          <a:p>
            <a:pPr algn="ctr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Faten Essam </a:t>
            </a:r>
          </a:p>
          <a:p>
            <a:pPr algn="ctr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MSc pharmacy science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7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6779-B36B-4BFE-BE9F-0F1CF3A6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Liebermann test 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b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BC77A-C3AE-4AE3-AF00-9594C09E6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Take 2 ml of chloroform extract, and add 5 drop carefully of conc. 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drop by drop on the side of the test tube violet color at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first will be developed to green when standing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Mechanism of action H.W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3-Qualitative tests of cholesterol:">
            <a:extLst>
              <a:ext uri="{FF2B5EF4-FFF2-40B4-BE49-F238E27FC236}">
                <a16:creationId xmlns:a16="http://schemas.microsoft.com/office/drawing/2014/main" id="{D0EC2FFF-1277-4E5A-AD99-2262AEF748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54" b="6339"/>
          <a:stretch/>
        </p:blipFill>
        <p:spPr bwMode="auto">
          <a:xfrm>
            <a:off x="9778182" y="3245274"/>
            <a:ext cx="2064467" cy="324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4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BC73-5435-4B81-AF41-E9812164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Keller </a:t>
            </a:r>
            <a:r>
              <a:rPr lang="en-US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killiani's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536FF-0DEC-42EC-81D7-A1ADFDE2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dd  2ml of glacial acetic acid  to 2ml chloroform extract in a test tube and a drop of ferric chloride solution. Then add 1 ml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conc 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drop by drop on the side of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test tube → a reddish brown ring will be formed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F70C66EB-6BE1-407E-AEDF-BFD6DDB83E18}"/>
              </a:ext>
            </a:extLst>
          </p:cNvPr>
          <p:cNvGrpSpPr/>
          <p:nvPr/>
        </p:nvGrpSpPr>
        <p:grpSpPr>
          <a:xfrm>
            <a:off x="4742483" y="2674419"/>
            <a:ext cx="7184078" cy="4134159"/>
            <a:chOff x="5636343" y="884901"/>
            <a:chExt cx="6662176" cy="5525899"/>
          </a:xfrm>
          <a:blipFill>
            <a:blip r:embed="rId2"/>
            <a:stretch>
              <a:fillRect/>
            </a:stretch>
          </a:blipFill>
        </p:grpSpPr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BE966A8A-0A30-43DF-BFD7-42B1B6DAE379}"/>
                </a:ext>
              </a:extLst>
            </p:cNvPr>
            <p:cNvSpPr/>
            <p:nvPr/>
          </p:nvSpPr>
          <p:spPr>
            <a:xfrm>
              <a:off x="11221887" y="1497336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74D0FE0C-13EC-401F-8785-651B917E1945}"/>
                </a:ext>
              </a:extLst>
            </p:cNvPr>
            <p:cNvSpPr/>
            <p:nvPr/>
          </p:nvSpPr>
          <p:spPr>
            <a:xfrm>
              <a:off x="5636343" y="2351398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ardrop 23">
              <a:extLst>
                <a:ext uri="{FF2B5EF4-FFF2-40B4-BE49-F238E27FC236}">
                  <a16:creationId xmlns:a16="http://schemas.microsoft.com/office/drawing/2014/main" id="{78BB52E7-6C21-4B3E-B4A9-B5738EFEF94F}"/>
                </a:ext>
              </a:extLst>
            </p:cNvPr>
            <p:cNvSpPr/>
            <p:nvPr/>
          </p:nvSpPr>
          <p:spPr>
            <a:xfrm>
              <a:off x="8955843" y="1201035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D57EB1EC-556D-4F28-8A81-1D655856EED7}"/>
                </a:ext>
              </a:extLst>
            </p:cNvPr>
            <p:cNvSpPr/>
            <p:nvPr/>
          </p:nvSpPr>
          <p:spPr>
            <a:xfrm>
              <a:off x="7698481" y="1838921"/>
              <a:ext cx="997349" cy="1464716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58162CFA-4BF3-4499-93BF-BA391A7DF925}"/>
                </a:ext>
              </a:extLst>
            </p:cNvPr>
            <p:cNvSpPr/>
            <p:nvPr/>
          </p:nvSpPr>
          <p:spPr>
            <a:xfrm>
              <a:off x="11136719" y="2771447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>
              <a:extLst>
                <a:ext uri="{FF2B5EF4-FFF2-40B4-BE49-F238E27FC236}">
                  <a16:creationId xmlns:a16="http://schemas.microsoft.com/office/drawing/2014/main" id="{89BD896E-1986-4F49-ABDC-4273FD75D037}"/>
                </a:ext>
              </a:extLst>
            </p:cNvPr>
            <p:cNvSpPr/>
            <p:nvPr/>
          </p:nvSpPr>
          <p:spPr>
            <a:xfrm>
              <a:off x="10122080" y="1838921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>
              <a:extLst>
                <a:ext uri="{FF2B5EF4-FFF2-40B4-BE49-F238E27FC236}">
                  <a16:creationId xmlns:a16="http://schemas.microsoft.com/office/drawing/2014/main" id="{E58D8E16-80A7-4322-99AF-871F069A494A}"/>
                </a:ext>
              </a:extLst>
            </p:cNvPr>
            <p:cNvSpPr/>
            <p:nvPr/>
          </p:nvSpPr>
          <p:spPr>
            <a:xfrm>
              <a:off x="5747465" y="1286198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ardrop 28">
              <a:extLst>
                <a:ext uri="{FF2B5EF4-FFF2-40B4-BE49-F238E27FC236}">
                  <a16:creationId xmlns:a16="http://schemas.microsoft.com/office/drawing/2014/main" id="{91F5DBC4-39EB-45B4-A242-694662472334}"/>
                </a:ext>
              </a:extLst>
            </p:cNvPr>
            <p:cNvSpPr/>
            <p:nvPr/>
          </p:nvSpPr>
          <p:spPr>
            <a:xfrm>
              <a:off x="10598403" y="5201432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ardrop 29">
              <a:extLst>
                <a:ext uri="{FF2B5EF4-FFF2-40B4-BE49-F238E27FC236}">
                  <a16:creationId xmlns:a16="http://schemas.microsoft.com/office/drawing/2014/main" id="{1CABD0E9-49A0-41AB-A874-F60DEA5DAA0E}"/>
                </a:ext>
              </a:extLst>
            </p:cNvPr>
            <p:cNvSpPr/>
            <p:nvPr/>
          </p:nvSpPr>
          <p:spPr>
            <a:xfrm>
              <a:off x="7695284" y="4531921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ardrop 30">
              <a:extLst>
                <a:ext uri="{FF2B5EF4-FFF2-40B4-BE49-F238E27FC236}">
                  <a16:creationId xmlns:a16="http://schemas.microsoft.com/office/drawing/2014/main" id="{207FECC5-6FB1-449A-A1D2-27DB15014B39}"/>
                </a:ext>
              </a:extLst>
            </p:cNvPr>
            <p:cNvSpPr/>
            <p:nvPr/>
          </p:nvSpPr>
          <p:spPr>
            <a:xfrm>
              <a:off x="7713407" y="3233229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>
              <a:extLst>
                <a:ext uri="{FF2B5EF4-FFF2-40B4-BE49-F238E27FC236}">
                  <a16:creationId xmlns:a16="http://schemas.microsoft.com/office/drawing/2014/main" id="{D42BD78E-3595-4BF9-894B-93B45CA4FB53}"/>
                </a:ext>
              </a:extLst>
            </p:cNvPr>
            <p:cNvSpPr/>
            <p:nvPr/>
          </p:nvSpPr>
          <p:spPr>
            <a:xfrm>
              <a:off x="8705256" y="5051864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ardrop 32">
              <a:extLst>
                <a:ext uri="{FF2B5EF4-FFF2-40B4-BE49-F238E27FC236}">
                  <a16:creationId xmlns:a16="http://schemas.microsoft.com/office/drawing/2014/main" id="{D3823E12-AEC2-4260-985C-2761CE50DE0E}"/>
                </a:ext>
              </a:extLst>
            </p:cNvPr>
            <p:cNvSpPr/>
            <p:nvPr/>
          </p:nvSpPr>
          <p:spPr>
            <a:xfrm>
              <a:off x="8749481" y="3746090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F177AC2A-4173-4A38-8227-0ABEB9A388C6}"/>
                </a:ext>
              </a:extLst>
            </p:cNvPr>
            <p:cNvSpPr/>
            <p:nvPr/>
          </p:nvSpPr>
          <p:spPr>
            <a:xfrm>
              <a:off x="8866239" y="2411820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ardrop 34">
              <a:extLst>
                <a:ext uri="{FF2B5EF4-FFF2-40B4-BE49-F238E27FC236}">
                  <a16:creationId xmlns:a16="http://schemas.microsoft.com/office/drawing/2014/main" id="{5510C566-FC60-49D8-B3F5-FC86F3C29ABF}"/>
                </a:ext>
              </a:extLst>
            </p:cNvPr>
            <p:cNvSpPr/>
            <p:nvPr/>
          </p:nvSpPr>
          <p:spPr>
            <a:xfrm>
              <a:off x="9790471" y="4235704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ardrop 35">
              <a:extLst>
                <a:ext uri="{FF2B5EF4-FFF2-40B4-BE49-F238E27FC236}">
                  <a16:creationId xmlns:a16="http://schemas.microsoft.com/office/drawing/2014/main" id="{16B23631-9B61-48B8-83B4-176F355F4317}"/>
                </a:ext>
              </a:extLst>
            </p:cNvPr>
            <p:cNvSpPr/>
            <p:nvPr/>
          </p:nvSpPr>
          <p:spPr>
            <a:xfrm>
              <a:off x="9978513" y="3016504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631B571A-0DF6-4C86-9498-6D3AC21986CF}"/>
                </a:ext>
              </a:extLst>
            </p:cNvPr>
            <p:cNvSpPr/>
            <p:nvPr/>
          </p:nvSpPr>
          <p:spPr>
            <a:xfrm>
              <a:off x="10857271" y="3898490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ardrop 37">
              <a:extLst>
                <a:ext uri="{FF2B5EF4-FFF2-40B4-BE49-F238E27FC236}">
                  <a16:creationId xmlns:a16="http://schemas.microsoft.com/office/drawing/2014/main" id="{F69CDA12-C5C3-4792-843D-1C938FABBB7F}"/>
                </a:ext>
              </a:extLst>
            </p:cNvPr>
            <p:cNvSpPr/>
            <p:nvPr/>
          </p:nvSpPr>
          <p:spPr>
            <a:xfrm>
              <a:off x="6635441" y="4129622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ardrop 38">
              <a:extLst>
                <a:ext uri="{FF2B5EF4-FFF2-40B4-BE49-F238E27FC236}">
                  <a16:creationId xmlns:a16="http://schemas.microsoft.com/office/drawing/2014/main" id="{119D0EFF-C1A8-46B5-B797-05CE75B31F08}"/>
                </a:ext>
              </a:extLst>
            </p:cNvPr>
            <p:cNvSpPr/>
            <p:nvPr/>
          </p:nvSpPr>
          <p:spPr>
            <a:xfrm>
              <a:off x="6598675" y="2824316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E48E933A-B6B7-481B-B078-0071C15DCA9F}"/>
                </a:ext>
              </a:extLst>
            </p:cNvPr>
            <p:cNvSpPr/>
            <p:nvPr/>
          </p:nvSpPr>
          <p:spPr>
            <a:xfrm>
              <a:off x="6712975" y="1514229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ardrop 40">
              <a:extLst>
                <a:ext uri="{FF2B5EF4-FFF2-40B4-BE49-F238E27FC236}">
                  <a16:creationId xmlns:a16="http://schemas.microsoft.com/office/drawing/2014/main" id="{45634E52-FFC1-40A8-B31D-CFB43A6E16B2}"/>
                </a:ext>
              </a:extLst>
            </p:cNvPr>
            <p:cNvSpPr/>
            <p:nvPr/>
          </p:nvSpPr>
          <p:spPr>
            <a:xfrm>
              <a:off x="7832281" y="884901"/>
              <a:ext cx="1076632" cy="1209368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6C59CB5-4143-42C8-94AA-AEF225462E6F}"/>
              </a:ext>
            </a:extLst>
          </p:cNvPr>
          <p:cNvSpPr txBox="1"/>
          <p:nvPr/>
        </p:nvSpPr>
        <p:spPr>
          <a:xfrm>
            <a:off x="529667" y="539979"/>
            <a:ext cx="7392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Drug used in this lab. </a:t>
            </a:r>
            <a:endParaRPr lang="en-US" sz="4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85771D-DF90-4533-A397-AB7A36FC0910}"/>
              </a:ext>
            </a:extLst>
          </p:cNvPr>
          <p:cNvSpPr txBox="1"/>
          <p:nvPr/>
        </p:nvSpPr>
        <p:spPr>
          <a:xfrm>
            <a:off x="529667" y="1720312"/>
            <a:ext cx="8032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DIGOXIN is indicated for the treatment of mild to moderate heart failure in adults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17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B4D50-D6D1-47D0-95B4-97F394EE1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ow to Add Your Push Notification Icon (The Easy Way)">
            <a:extLst>
              <a:ext uri="{FF2B5EF4-FFF2-40B4-BE49-F238E27FC236}">
                <a16:creationId xmlns:a16="http://schemas.microsoft.com/office/drawing/2014/main" id="{E1EEEE5D-99D7-47B0-B46A-DEA8406EF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0"/>
            <a:ext cx="11709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A25A84-D527-44E4-9BA9-3DBF84948217}"/>
              </a:ext>
            </a:extLst>
          </p:cNvPr>
          <p:cNvSpPr txBox="1"/>
          <p:nvPr/>
        </p:nvSpPr>
        <p:spPr>
          <a:xfrm>
            <a:off x="2669458" y="621368"/>
            <a:ext cx="9763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lab may include report sheet so be careful  !!!!</a:t>
            </a:r>
          </a:p>
        </p:txBody>
      </p:sp>
    </p:spTree>
    <p:extLst>
      <p:ext uri="{BB962C8B-B14F-4D97-AF65-F5344CB8AC3E}">
        <p14:creationId xmlns:p14="http://schemas.microsoft.com/office/powerpoint/2010/main" val="62286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272315D-1F02-4EE0-9B73-41D78055CBA9}"/>
              </a:ext>
            </a:extLst>
          </p:cNvPr>
          <p:cNvGrpSpPr/>
          <p:nvPr/>
        </p:nvGrpSpPr>
        <p:grpSpPr>
          <a:xfrm>
            <a:off x="6762056" y="1089357"/>
            <a:ext cx="5429944" cy="5538907"/>
            <a:chOff x="3476075" y="2025587"/>
            <a:chExt cx="6785114" cy="4806985"/>
          </a:xfrm>
          <a:blipFill>
            <a:blip r:embed="rId2"/>
            <a:stretch>
              <a:fillRect/>
            </a:stretch>
          </a:blip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BCA1CB6-929F-4397-9D19-5E3E01D25439}"/>
                </a:ext>
              </a:extLst>
            </p:cNvPr>
            <p:cNvSpPr/>
            <p:nvPr/>
          </p:nvSpPr>
          <p:spPr>
            <a:xfrm>
              <a:off x="5513438" y="2250808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6A6EFE2-3478-4448-A7A1-C28093F44B89}"/>
                </a:ext>
              </a:extLst>
            </p:cNvPr>
            <p:cNvSpPr/>
            <p:nvPr/>
          </p:nvSpPr>
          <p:spPr>
            <a:xfrm>
              <a:off x="4424672" y="2025587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D0949AB-8564-4B60-8CA5-AD7F8493A68B}"/>
                </a:ext>
              </a:extLst>
            </p:cNvPr>
            <p:cNvSpPr/>
            <p:nvPr/>
          </p:nvSpPr>
          <p:spPr>
            <a:xfrm>
              <a:off x="5541103" y="5260870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F03B060-D610-4E15-A393-B716ABAF3719}"/>
                </a:ext>
              </a:extLst>
            </p:cNvPr>
            <p:cNvSpPr/>
            <p:nvPr/>
          </p:nvSpPr>
          <p:spPr>
            <a:xfrm>
              <a:off x="4693914" y="3810151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E6A17F2-ADD1-43E6-BECB-EC6ACA89A77F}"/>
                </a:ext>
              </a:extLst>
            </p:cNvPr>
            <p:cNvSpPr/>
            <p:nvPr/>
          </p:nvSpPr>
          <p:spPr>
            <a:xfrm>
              <a:off x="6592836" y="5357729"/>
              <a:ext cx="988142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5222D06-0838-417A-A76C-7C34608A0827}"/>
                </a:ext>
              </a:extLst>
            </p:cNvPr>
            <p:cNvSpPr/>
            <p:nvPr/>
          </p:nvSpPr>
          <p:spPr>
            <a:xfrm>
              <a:off x="6570405" y="2493123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BF3D8AC-D838-4BD2-8E82-5B1AA4AD4783}"/>
                </a:ext>
              </a:extLst>
            </p:cNvPr>
            <p:cNvSpPr/>
            <p:nvPr/>
          </p:nvSpPr>
          <p:spPr>
            <a:xfrm>
              <a:off x="8377676" y="4025647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6A959B5-FAEA-4127-A791-EA5C43B59DC4}"/>
                </a:ext>
              </a:extLst>
            </p:cNvPr>
            <p:cNvSpPr/>
            <p:nvPr/>
          </p:nvSpPr>
          <p:spPr>
            <a:xfrm>
              <a:off x="8453920" y="2025587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4934F05-B301-43CF-8D50-EF9836043F3D}"/>
                </a:ext>
              </a:extLst>
            </p:cNvPr>
            <p:cNvSpPr/>
            <p:nvPr/>
          </p:nvSpPr>
          <p:spPr>
            <a:xfrm>
              <a:off x="9273047" y="3017078"/>
              <a:ext cx="988142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CCC1495-9959-410C-ADB2-09030E5419FF}"/>
                </a:ext>
              </a:extLst>
            </p:cNvPr>
            <p:cNvSpPr/>
            <p:nvPr/>
          </p:nvSpPr>
          <p:spPr>
            <a:xfrm>
              <a:off x="3476075" y="4257418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EA3ECCC-7CD3-4E9B-87AC-A82F6D77D0F9}"/>
                </a:ext>
              </a:extLst>
            </p:cNvPr>
            <p:cNvSpPr/>
            <p:nvPr/>
          </p:nvSpPr>
          <p:spPr>
            <a:xfrm>
              <a:off x="4461695" y="5381854"/>
              <a:ext cx="988142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9BC83A-D533-42E3-878A-44F5C8CF4FF6}"/>
                </a:ext>
              </a:extLst>
            </p:cNvPr>
            <p:cNvSpPr/>
            <p:nvPr/>
          </p:nvSpPr>
          <p:spPr>
            <a:xfrm>
              <a:off x="5847493" y="3640489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263D771-8114-4C70-8C49-C817EE58FCBD}"/>
                </a:ext>
              </a:extLst>
            </p:cNvPr>
            <p:cNvSpPr/>
            <p:nvPr/>
          </p:nvSpPr>
          <p:spPr>
            <a:xfrm>
              <a:off x="8871747" y="5381854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498412D-1A3D-4B09-8B3A-31D1C7C49A01}"/>
                </a:ext>
              </a:extLst>
            </p:cNvPr>
            <p:cNvSpPr/>
            <p:nvPr/>
          </p:nvSpPr>
          <p:spPr>
            <a:xfrm>
              <a:off x="7434415" y="3014006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FC850DA-5DA5-438B-AFC9-5C4AEB37E7D7}"/>
                </a:ext>
              </a:extLst>
            </p:cNvPr>
            <p:cNvSpPr/>
            <p:nvPr/>
          </p:nvSpPr>
          <p:spPr>
            <a:xfrm>
              <a:off x="3505356" y="2679240"/>
              <a:ext cx="988142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97AA74F-D733-42C8-8D90-E7239C6CBAB0}"/>
                </a:ext>
              </a:extLst>
            </p:cNvPr>
            <p:cNvSpPr/>
            <p:nvPr/>
          </p:nvSpPr>
          <p:spPr>
            <a:xfrm>
              <a:off x="7756421" y="5317484"/>
              <a:ext cx="988141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51696BB-5E27-4740-A96B-092CB092C6BD}"/>
                </a:ext>
              </a:extLst>
            </p:cNvPr>
            <p:cNvSpPr/>
            <p:nvPr/>
          </p:nvSpPr>
          <p:spPr>
            <a:xfrm>
              <a:off x="7064477" y="4071242"/>
              <a:ext cx="988142" cy="1450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9C2460-4F6B-4D22-9D07-05FB858FD27D}"/>
              </a:ext>
            </a:extLst>
          </p:cNvPr>
          <p:cNvSpPr txBox="1"/>
          <p:nvPr/>
        </p:nvSpPr>
        <p:spPr>
          <a:xfrm>
            <a:off x="294968" y="545690"/>
            <a:ext cx="687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Cardiac glycoside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8754EB-20DB-45AB-8BC9-3656D418B553}"/>
              </a:ext>
            </a:extLst>
          </p:cNvPr>
          <p:cNvSpPr txBox="1"/>
          <p:nvPr/>
        </p:nvSpPr>
        <p:spPr>
          <a:xfrm>
            <a:off x="132735" y="2005781"/>
            <a:ext cx="6556283" cy="35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important class of naturally occurring secondary compounds that widely distributed in nature with potential cardiovascular action.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rgbClr val="2121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Which have the ability to exert specific powerful action on the cardiac muscle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082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9117-CE3C-4B93-9033-54BD4E3C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58" y="17339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89AE423A-271E-40F8-A275-F0323D05826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7" y="1734934"/>
            <a:ext cx="10618839" cy="4749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971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AE88-A130-49A2-A008-83D36262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 properties of cardiac glycosides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7259-F5D8-4331-B029-08BF7D7B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Amorphous powder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Bitter taste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Soluble in water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 toxic compound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Odorless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F4C37EF1-38FD-485A-8410-F4B99C3646DB}"/>
              </a:ext>
            </a:extLst>
          </p:cNvPr>
          <p:cNvGrpSpPr/>
          <p:nvPr/>
        </p:nvGrpSpPr>
        <p:grpSpPr>
          <a:xfrm>
            <a:off x="5700253" y="739881"/>
            <a:ext cx="6314766" cy="6204148"/>
            <a:chOff x="4746524" y="1546122"/>
            <a:chExt cx="6314766" cy="6204148"/>
          </a:xfrm>
          <a:blipFill>
            <a:blip r:embed="rId2"/>
            <a:stretch>
              <a:fillRect/>
            </a:stretch>
          </a:blipFill>
        </p:grpSpPr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32CFCD6F-F057-46D1-8B7E-11376953DEA7}"/>
                </a:ext>
              </a:extLst>
            </p:cNvPr>
            <p:cNvSpPr/>
            <p:nvPr/>
          </p:nvSpPr>
          <p:spPr>
            <a:xfrm>
              <a:off x="7079227" y="3039399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BC2FC98A-A07F-42DE-B798-80FC5CEB9EB9}"/>
                </a:ext>
              </a:extLst>
            </p:cNvPr>
            <p:cNvSpPr/>
            <p:nvPr/>
          </p:nvSpPr>
          <p:spPr>
            <a:xfrm>
              <a:off x="10132142" y="4554791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D902CB59-0581-44E9-B5EB-0A2E063688B3}"/>
                </a:ext>
              </a:extLst>
            </p:cNvPr>
            <p:cNvSpPr/>
            <p:nvPr/>
          </p:nvSpPr>
          <p:spPr>
            <a:xfrm>
              <a:off x="10132142" y="3030792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3F9FEDB2-64DB-41DB-8FE2-08D0444BE693}"/>
                </a:ext>
              </a:extLst>
            </p:cNvPr>
            <p:cNvSpPr/>
            <p:nvPr/>
          </p:nvSpPr>
          <p:spPr>
            <a:xfrm>
              <a:off x="5530646" y="4771096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B5ECCD2A-B789-4729-B025-E9FB8111F9EB}"/>
                </a:ext>
              </a:extLst>
            </p:cNvPr>
            <p:cNvSpPr/>
            <p:nvPr/>
          </p:nvSpPr>
          <p:spPr>
            <a:xfrm>
              <a:off x="9370142" y="5265173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C183885-87BD-4137-BF18-8A07DD6EA31C}"/>
                </a:ext>
              </a:extLst>
            </p:cNvPr>
            <p:cNvSpPr/>
            <p:nvPr/>
          </p:nvSpPr>
          <p:spPr>
            <a:xfrm>
              <a:off x="9355394" y="3775586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C2E4D360-0ECE-4B3B-82C1-04FCF49DC54E}"/>
                </a:ext>
              </a:extLst>
            </p:cNvPr>
            <p:cNvSpPr/>
            <p:nvPr/>
          </p:nvSpPr>
          <p:spPr>
            <a:xfrm>
              <a:off x="9370142" y="2268793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032E8E5-198A-4711-964D-AFCCE98EDEFA}"/>
                </a:ext>
              </a:extLst>
            </p:cNvPr>
            <p:cNvSpPr/>
            <p:nvPr/>
          </p:nvSpPr>
          <p:spPr>
            <a:xfrm>
              <a:off x="6285272" y="5472875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88A5E3D8-A762-490D-89C9-FA140CB013E5}"/>
                </a:ext>
              </a:extLst>
            </p:cNvPr>
            <p:cNvSpPr/>
            <p:nvPr/>
          </p:nvSpPr>
          <p:spPr>
            <a:xfrm>
              <a:off x="6309853" y="2344996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B9FD04A4-B0E4-41C0-9399-CE5863F516DC}"/>
                </a:ext>
              </a:extLst>
            </p:cNvPr>
            <p:cNvSpPr/>
            <p:nvPr/>
          </p:nvSpPr>
          <p:spPr>
            <a:xfrm>
              <a:off x="10124768" y="6111980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9E966E3-B5F4-46B5-88F8-0E1D75F9CBFC}"/>
                </a:ext>
              </a:extLst>
            </p:cNvPr>
            <p:cNvSpPr/>
            <p:nvPr/>
          </p:nvSpPr>
          <p:spPr>
            <a:xfrm>
              <a:off x="8617975" y="6174654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3114BC1C-3724-4B8D-901B-56C3F4AC8EC8}"/>
                </a:ext>
              </a:extLst>
            </p:cNvPr>
            <p:cNvSpPr/>
            <p:nvPr/>
          </p:nvSpPr>
          <p:spPr>
            <a:xfrm>
              <a:off x="4746524" y="4026302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01385571-D198-4A80-A913-3B3EA327F587}"/>
                </a:ext>
              </a:extLst>
            </p:cNvPr>
            <p:cNvSpPr/>
            <p:nvPr/>
          </p:nvSpPr>
          <p:spPr>
            <a:xfrm>
              <a:off x="8593394" y="4628534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C49C8444-E450-433D-90B0-8A9E3E83F731}"/>
                </a:ext>
              </a:extLst>
            </p:cNvPr>
            <p:cNvSpPr/>
            <p:nvPr/>
          </p:nvSpPr>
          <p:spPr>
            <a:xfrm>
              <a:off x="8593394" y="3082414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6DB08DE9-0D33-432D-B413-BF642DB82809}"/>
                </a:ext>
              </a:extLst>
            </p:cNvPr>
            <p:cNvSpPr/>
            <p:nvPr/>
          </p:nvSpPr>
          <p:spPr>
            <a:xfrm>
              <a:off x="8593394" y="1546122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CE08CB1F-ADE9-4EB8-8AE4-FB834643D039}"/>
                </a:ext>
              </a:extLst>
            </p:cNvPr>
            <p:cNvSpPr/>
            <p:nvPr/>
          </p:nvSpPr>
          <p:spPr>
            <a:xfrm>
              <a:off x="7848601" y="2251587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212B34BE-0A35-4D56-8367-412F7056484A}"/>
                </a:ext>
              </a:extLst>
            </p:cNvPr>
            <p:cNvSpPr/>
            <p:nvPr/>
          </p:nvSpPr>
          <p:spPr>
            <a:xfrm>
              <a:off x="5595785" y="6260683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6BA19E1-C499-4EB9-A3F7-54CB98CE13F7}"/>
                </a:ext>
              </a:extLst>
            </p:cNvPr>
            <p:cNvSpPr/>
            <p:nvPr/>
          </p:nvSpPr>
          <p:spPr>
            <a:xfrm>
              <a:off x="5565060" y="1549812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17E6E502-9756-4989-90E8-4E11D12B25D3}"/>
                </a:ext>
              </a:extLst>
            </p:cNvPr>
            <p:cNvSpPr/>
            <p:nvPr/>
          </p:nvSpPr>
          <p:spPr>
            <a:xfrm>
              <a:off x="5518356" y="3089789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4E893E3F-D5DC-4C73-86F5-0755FEADD05C}"/>
                </a:ext>
              </a:extLst>
            </p:cNvPr>
            <p:cNvSpPr/>
            <p:nvPr/>
          </p:nvSpPr>
          <p:spPr>
            <a:xfrm>
              <a:off x="7102578" y="6174654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C1F7C689-4114-4CEC-9E21-96678C1F43BF}"/>
                </a:ext>
              </a:extLst>
            </p:cNvPr>
            <p:cNvSpPr/>
            <p:nvPr/>
          </p:nvSpPr>
          <p:spPr>
            <a:xfrm>
              <a:off x="7848601" y="3810000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28D3E050-28B5-4D2B-9947-D360F1A8346B}"/>
                </a:ext>
              </a:extLst>
            </p:cNvPr>
            <p:cNvSpPr/>
            <p:nvPr/>
          </p:nvSpPr>
          <p:spPr>
            <a:xfrm>
              <a:off x="7816646" y="5368413"/>
              <a:ext cx="929148" cy="1489587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2A7BD5C-3737-4401-97E9-95643AFF1FF2}"/>
              </a:ext>
            </a:extLst>
          </p:cNvPr>
          <p:cNvSpPr txBox="1"/>
          <p:nvPr/>
        </p:nvSpPr>
        <p:spPr>
          <a:xfrm>
            <a:off x="486696" y="988142"/>
            <a:ext cx="523076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treat congestive heart failure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treat atrial fibrillation  and flutter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5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94DC-3F91-4700-AD2B-CD00AD25F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081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BC904510-1329-4F92-B89E-FD8D2D9CB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0065" y="1549644"/>
            <a:ext cx="8211070" cy="521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77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86B40EFF-1A00-4192-937E-A0ADFDDF9391}"/>
              </a:ext>
            </a:extLst>
          </p:cNvPr>
          <p:cNvGrpSpPr/>
          <p:nvPr/>
        </p:nvGrpSpPr>
        <p:grpSpPr>
          <a:xfrm>
            <a:off x="367106" y="227183"/>
            <a:ext cx="11920717" cy="6811274"/>
            <a:chOff x="367106" y="227183"/>
            <a:chExt cx="11920717" cy="6811274"/>
          </a:xfrm>
          <a:blipFill>
            <a:blip r:embed="rId2"/>
            <a:stretch>
              <a:fillRect/>
            </a:stretch>
          </a:blipFill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E426F7FA-A5CE-437E-B069-567553861218}"/>
                </a:ext>
              </a:extLst>
            </p:cNvPr>
            <p:cNvSpPr/>
            <p:nvPr/>
          </p:nvSpPr>
          <p:spPr>
            <a:xfrm>
              <a:off x="8922774" y="899652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82472CDD-8ECF-4D61-A7EF-80C0C5F5609D}"/>
                </a:ext>
              </a:extLst>
            </p:cNvPr>
            <p:cNvSpPr/>
            <p:nvPr/>
          </p:nvSpPr>
          <p:spPr>
            <a:xfrm>
              <a:off x="9974034" y="309716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EA53EF41-A774-4920-863D-F03D19C001B7}"/>
                </a:ext>
              </a:extLst>
            </p:cNvPr>
            <p:cNvSpPr/>
            <p:nvPr/>
          </p:nvSpPr>
          <p:spPr>
            <a:xfrm>
              <a:off x="10989590" y="4620890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C2904AEC-ADD2-4AAB-BD3A-646F56BCDAA8}"/>
                </a:ext>
              </a:extLst>
            </p:cNvPr>
            <p:cNvSpPr/>
            <p:nvPr/>
          </p:nvSpPr>
          <p:spPr>
            <a:xfrm>
              <a:off x="9952453" y="1530854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DA79E268-103D-4F8F-9D1E-A4028D0C988E}"/>
                </a:ext>
              </a:extLst>
            </p:cNvPr>
            <p:cNvSpPr/>
            <p:nvPr/>
          </p:nvSpPr>
          <p:spPr>
            <a:xfrm>
              <a:off x="10957593" y="5839377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1F862C26-9152-493E-AAD2-C38DD11F2218}"/>
                </a:ext>
              </a:extLst>
            </p:cNvPr>
            <p:cNvSpPr/>
            <p:nvPr/>
          </p:nvSpPr>
          <p:spPr>
            <a:xfrm>
              <a:off x="7892095" y="227183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3148569D-38F3-4146-8F9E-0732D34F1DFE}"/>
                </a:ext>
              </a:extLst>
            </p:cNvPr>
            <p:cNvSpPr/>
            <p:nvPr/>
          </p:nvSpPr>
          <p:spPr>
            <a:xfrm>
              <a:off x="8875696" y="3408032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C3F9BDFE-51A6-4534-804D-A3A297CC8AE6}"/>
                </a:ext>
              </a:extLst>
            </p:cNvPr>
            <p:cNvSpPr/>
            <p:nvPr/>
          </p:nvSpPr>
          <p:spPr>
            <a:xfrm>
              <a:off x="8900193" y="2162056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F10DCB2F-A0BE-4FE7-A445-2930D1D00943}"/>
                </a:ext>
              </a:extLst>
            </p:cNvPr>
            <p:cNvSpPr/>
            <p:nvPr/>
          </p:nvSpPr>
          <p:spPr>
            <a:xfrm>
              <a:off x="8861738" y="4637449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F1EF53A3-D1B5-4B30-BF7C-57F7DFF8A5B4}"/>
                </a:ext>
              </a:extLst>
            </p:cNvPr>
            <p:cNvSpPr/>
            <p:nvPr/>
          </p:nvSpPr>
          <p:spPr>
            <a:xfrm>
              <a:off x="8861738" y="5858586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53BDC5F7-B200-46AE-9456-B55F1F8C7842}"/>
                </a:ext>
              </a:extLst>
            </p:cNvPr>
            <p:cNvSpPr/>
            <p:nvPr/>
          </p:nvSpPr>
          <p:spPr>
            <a:xfrm>
              <a:off x="9900229" y="5219105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4D54E062-67E9-4CC6-80C4-81ED6391C66D}"/>
                </a:ext>
              </a:extLst>
            </p:cNvPr>
            <p:cNvSpPr/>
            <p:nvPr/>
          </p:nvSpPr>
          <p:spPr>
            <a:xfrm>
              <a:off x="10989590" y="3399752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675C02BF-B8BB-4413-9944-9524C81A4FE8}"/>
                </a:ext>
              </a:extLst>
            </p:cNvPr>
            <p:cNvSpPr/>
            <p:nvPr/>
          </p:nvSpPr>
          <p:spPr>
            <a:xfrm>
              <a:off x="7801855" y="2760270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7D304209-1FC5-4F19-B43A-E8B1DD6D8A7C}"/>
                </a:ext>
              </a:extLst>
            </p:cNvPr>
            <p:cNvSpPr/>
            <p:nvPr/>
          </p:nvSpPr>
          <p:spPr>
            <a:xfrm>
              <a:off x="9974034" y="2760271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C0348C8C-6921-4BCB-97F0-7E1A3C23CBE9}"/>
                </a:ext>
              </a:extLst>
            </p:cNvPr>
            <p:cNvSpPr/>
            <p:nvPr/>
          </p:nvSpPr>
          <p:spPr>
            <a:xfrm>
              <a:off x="7859662" y="1506015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6E43A309-BB3F-4B16-A76A-A8253228E3DC}"/>
                </a:ext>
              </a:extLst>
            </p:cNvPr>
            <p:cNvSpPr/>
            <p:nvPr/>
          </p:nvSpPr>
          <p:spPr>
            <a:xfrm>
              <a:off x="7797812" y="4006247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378512A-0E94-40B8-895C-52C92BEE263E}"/>
                </a:ext>
              </a:extLst>
            </p:cNvPr>
            <p:cNvSpPr/>
            <p:nvPr/>
          </p:nvSpPr>
          <p:spPr>
            <a:xfrm>
              <a:off x="11004713" y="2145563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1C1C9545-B8F8-462E-A8E3-359832A3CE9E}"/>
                </a:ext>
              </a:extLst>
            </p:cNvPr>
            <p:cNvSpPr/>
            <p:nvPr/>
          </p:nvSpPr>
          <p:spPr>
            <a:xfrm>
              <a:off x="11004713" y="931315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BA80AF62-F516-40E1-AF28-B7BDA7729AA3}"/>
                </a:ext>
              </a:extLst>
            </p:cNvPr>
            <p:cNvSpPr/>
            <p:nvPr/>
          </p:nvSpPr>
          <p:spPr>
            <a:xfrm>
              <a:off x="9925664" y="3989688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039F6434-6007-4BDE-8485-8B717A310EB5}"/>
                </a:ext>
              </a:extLst>
            </p:cNvPr>
            <p:cNvSpPr/>
            <p:nvPr/>
          </p:nvSpPr>
          <p:spPr>
            <a:xfrm>
              <a:off x="6828983" y="813640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EAB33986-1943-48BD-9308-BDDEA454ECD8}"/>
                </a:ext>
              </a:extLst>
            </p:cNvPr>
            <p:cNvSpPr/>
            <p:nvPr/>
          </p:nvSpPr>
          <p:spPr>
            <a:xfrm>
              <a:off x="7787668" y="5235664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001793A-1635-47D7-8141-0B6D267FC667}"/>
                </a:ext>
              </a:extLst>
            </p:cNvPr>
            <p:cNvSpPr/>
            <p:nvPr/>
          </p:nvSpPr>
          <p:spPr>
            <a:xfrm>
              <a:off x="6749177" y="4629169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3783946E-0EFF-4859-9BE8-D7DC94AF60C0}"/>
                </a:ext>
              </a:extLst>
            </p:cNvPr>
            <p:cNvSpPr/>
            <p:nvPr/>
          </p:nvSpPr>
          <p:spPr>
            <a:xfrm>
              <a:off x="5748203" y="5318197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9DBF70F5-5C41-4E8E-9959-95230EDD3562}"/>
                </a:ext>
              </a:extLst>
            </p:cNvPr>
            <p:cNvSpPr/>
            <p:nvPr/>
          </p:nvSpPr>
          <p:spPr>
            <a:xfrm>
              <a:off x="367106" y="5318197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EC08F024-666C-4D07-AE02-5DB68AF22794}"/>
                </a:ext>
              </a:extLst>
            </p:cNvPr>
            <p:cNvSpPr/>
            <p:nvPr/>
          </p:nvSpPr>
          <p:spPr>
            <a:xfrm>
              <a:off x="5699209" y="4045695"/>
              <a:ext cx="1283110" cy="117987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B03ED75D-2543-4D3A-A59D-1CDAB1060815}"/>
              </a:ext>
            </a:extLst>
          </p:cNvPr>
          <p:cNvSpPr txBox="1"/>
          <p:nvPr/>
        </p:nvSpPr>
        <p:spPr>
          <a:xfrm>
            <a:off x="501445" y="516194"/>
            <a:ext cx="631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Nerium oleander</a:t>
            </a:r>
            <a:endParaRPr lang="en-US" sz="5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D8C229-6CFD-4778-86C9-FC806DAF1724}"/>
              </a:ext>
            </a:extLst>
          </p:cNvPr>
          <p:cNvSpPr txBox="1"/>
          <p:nvPr/>
        </p:nvSpPr>
        <p:spPr>
          <a:xfrm>
            <a:off x="501444" y="1725561"/>
            <a:ext cx="64414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Oleander is one of the most poisonous plants in the world and contains numerous toxic compounds, many of which can cause death to people, especially young children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most significant of these toxins are oleandrin and nerine, which are cardiac glycosides.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4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A5C2-A540-4F20-B9C3-D0AD1595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54" y="0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1A19332-2BE2-49AB-A5E1-0543A7851A0C}"/>
              </a:ext>
            </a:extLst>
          </p:cNvPr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380" y="1093019"/>
            <a:ext cx="10413240" cy="516193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12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6A494ED-02F6-412A-BA71-ADA1AEF41DFD}"/>
              </a:ext>
            </a:extLst>
          </p:cNvPr>
          <p:cNvGrpSpPr/>
          <p:nvPr/>
        </p:nvGrpSpPr>
        <p:grpSpPr>
          <a:xfrm>
            <a:off x="1356852" y="1371600"/>
            <a:ext cx="10633586" cy="5648632"/>
            <a:chOff x="66987" y="1176571"/>
            <a:chExt cx="10941176" cy="5787248"/>
          </a:xfrm>
          <a:blipFill>
            <a:blip r:embed="rId2"/>
            <a:stretch>
              <a:fillRect/>
            </a:stretch>
          </a:blip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74A44732-4875-48B4-8DD9-84541968A1BA}"/>
                </a:ext>
              </a:extLst>
            </p:cNvPr>
            <p:cNvSpPr/>
            <p:nvPr/>
          </p:nvSpPr>
          <p:spPr>
            <a:xfrm>
              <a:off x="5527540" y="2655212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16751ADA-BE32-4ECF-B7AF-3454DF3FAF98}"/>
                </a:ext>
              </a:extLst>
            </p:cNvPr>
            <p:cNvSpPr/>
            <p:nvPr/>
          </p:nvSpPr>
          <p:spPr>
            <a:xfrm>
              <a:off x="5508492" y="3615900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AE187086-86C8-46C1-A7FF-E05D3A649E38}"/>
                </a:ext>
              </a:extLst>
            </p:cNvPr>
            <p:cNvSpPr/>
            <p:nvPr/>
          </p:nvSpPr>
          <p:spPr>
            <a:xfrm>
              <a:off x="6401437" y="3102338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056C26A3-E7C9-4258-9A16-BEA38042751D}"/>
                </a:ext>
              </a:extLst>
            </p:cNvPr>
            <p:cNvSpPr/>
            <p:nvPr/>
          </p:nvSpPr>
          <p:spPr>
            <a:xfrm>
              <a:off x="3740752" y="5528463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413CF7C-FAA7-4FB8-971E-448FF8D2EE5A}"/>
                </a:ext>
              </a:extLst>
            </p:cNvPr>
            <p:cNvSpPr/>
            <p:nvPr/>
          </p:nvSpPr>
          <p:spPr>
            <a:xfrm>
              <a:off x="5569747" y="1723263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7F448FAB-84B5-478B-AEFB-517C365F9690}"/>
                </a:ext>
              </a:extLst>
            </p:cNvPr>
            <p:cNvSpPr/>
            <p:nvPr/>
          </p:nvSpPr>
          <p:spPr>
            <a:xfrm>
              <a:off x="9947459" y="5089740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C44016C1-29DE-4D65-A4E9-555C89FCB7F8}"/>
                </a:ext>
              </a:extLst>
            </p:cNvPr>
            <p:cNvSpPr/>
            <p:nvPr/>
          </p:nvSpPr>
          <p:spPr>
            <a:xfrm>
              <a:off x="4610439" y="6024594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1B958031-5E52-4781-8DD7-5A81BD029856}"/>
                </a:ext>
              </a:extLst>
            </p:cNvPr>
            <p:cNvSpPr/>
            <p:nvPr/>
          </p:nvSpPr>
          <p:spPr>
            <a:xfrm>
              <a:off x="4727511" y="1176571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11E3CA5-5E6C-4085-8ADB-1A7CA89C134A}"/>
                </a:ext>
              </a:extLst>
            </p:cNvPr>
            <p:cNvSpPr/>
            <p:nvPr/>
          </p:nvSpPr>
          <p:spPr>
            <a:xfrm>
              <a:off x="4634595" y="3070514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3D385FE1-2CDB-4888-B849-C429F87DAC8B}"/>
                </a:ext>
              </a:extLst>
            </p:cNvPr>
            <p:cNvSpPr/>
            <p:nvPr/>
          </p:nvSpPr>
          <p:spPr>
            <a:xfrm>
              <a:off x="6411983" y="2225655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974C921C-1F51-446F-AEE8-C818DE916C6E}"/>
                </a:ext>
              </a:extLst>
            </p:cNvPr>
            <p:cNvSpPr/>
            <p:nvPr/>
          </p:nvSpPr>
          <p:spPr>
            <a:xfrm>
              <a:off x="3722541" y="3538122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917B3642-7E51-4CDB-B6B0-97A27054B93E}"/>
                </a:ext>
              </a:extLst>
            </p:cNvPr>
            <p:cNvSpPr/>
            <p:nvPr/>
          </p:nvSpPr>
          <p:spPr>
            <a:xfrm>
              <a:off x="3740752" y="4539771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ADCC695F-CE97-44E8-9B1E-60852CAF2DE3}"/>
                </a:ext>
              </a:extLst>
            </p:cNvPr>
            <p:cNvSpPr/>
            <p:nvPr/>
          </p:nvSpPr>
          <p:spPr>
            <a:xfrm>
              <a:off x="4653643" y="2128042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0FAC2633-48CE-419D-B5DC-9BACAD6D9E67}"/>
                </a:ext>
              </a:extLst>
            </p:cNvPr>
            <p:cNvSpPr/>
            <p:nvPr/>
          </p:nvSpPr>
          <p:spPr>
            <a:xfrm>
              <a:off x="5498246" y="4565399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6DAA43DA-040E-4B92-B3DD-DC23035F0587}"/>
                </a:ext>
              </a:extLst>
            </p:cNvPr>
            <p:cNvSpPr/>
            <p:nvPr/>
          </p:nvSpPr>
          <p:spPr>
            <a:xfrm>
              <a:off x="5495845" y="5528463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115A2B9D-7793-49F8-BF1D-E8A5E17F64AD}"/>
                </a:ext>
              </a:extLst>
            </p:cNvPr>
            <p:cNvSpPr/>
            <p:nvPr/>
          </p:nvSpPr>
          <p:spPr>
            <a:xfrm>
              <a:off x="6351562" y="6032018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CCF830B3-2876-46CE-9760-706AFA393AEF}"/>
                </a:ext>
              </a:extLst>
            </p:cNvPr>
            <p:cNvSpPr/>
            <p:nvPr/>
          </p:nvSpPr>
          <p:spPr>
            <a:xfrm>
              <a:off x="9074355" y="5549083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496E0E56-4A70-4497-9E73-6109134AB1C6}"/>
                </a:ext>
              </a:extLst>
            </p:cNvPr>
            <p:cNvSpPr/>
            <p:nvPr/>
          </p:nvSpPr>
          <p:spPr>
            <a:xfrm>
              <a:off x="9067901" y="4550307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5D4294BA-DB1A-46FB-AD59-41C1061AC8FB}"/>
                </a:ext>
              </a:extLst>
            </p:cNvPr>
            <p:cNvSpPr/>
            <p:nvPr/>
          </p:nvSpPr>
          <p:spPr>
            <a:xfrm>
              <a:off x="9055235" y="3572665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CB5AD72F-3E84-4DC3-BDC2-F943190F74C0}"/>
                </a:ext>
              </a:extLst>
            </p:cNvPr>
            <p:cNvSpPr/>
            <p:nvPr/>
          </p:nvSpPr>
          <p:spPr>
            <a:xfrm>
              <a:off x="3779746" y="2555480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B301E33E-148F-43E4-BA98-82124D325225}"/>
                </a:ext>
              </a:extLst>
            </p:cNvPr>
            <p:cNvSpPr/>
            <p:nvPr/>
          </p:nvSpPr>
          <p:spPr>
            <a:xfrm>
              <a:off x="8149231" y="3112412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DE6F720C-B426-4631-8D08-F109DAAADF64}"/>
                </a:ext>
              </a:extLst>
            </p:cNvPr>
            <p:cNvSpPr/>
            <p:nvPr/>
          </p:nvSpPr>
          <p:spPr>
            <a:xfrm>
              <a:off x="3822423" y="1609449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2EC53929-12D3-4E65-B872-95C58924854F}"/>
                </a:ext>
              </a:extLst>
            </p:cNvPr>
            <p:cNvSpPr/>
            <p:nvPr/>
          </p:nvSpPr>
          <p:spPr>
            <a:xfrm>
              <a:off x="4613856" y="4041058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BE51F6AD-D6ED-4F6C-8789-115E1CB0D88C}"/>
                </a:ext>
              </a:extLst>
            </p:cNvPr>
            <p:cNvSpPr/>
            <p:nvPr/>
          </p:nvSpPr>
          <p:spPr>
            <a:xfrm>
              <a:off x="8170217" y="4085499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>
              <a:extLst>
                <a:ext uri="{FF2B5EF4-FFF2-40B4-BE49-F238E27FC236}">
                  <a16:creationId xmlns:a16="http://schemas.microsoft.com/office/drawing/2014/main" id="{EFC8471C-EC19-40B5-A8B3-78C2D64864A7}"/>
                </a:ext>
              </a:extLst>
            </p:cNvPr>
            <p:cNvSpPr/>
            <p:nvPr/>
          </p:nvSpPr>
          <p:spPr>
            <a:xfrm>
              <a:off x="8194797" y="5071263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5476BFA6-F4EB-4371-914B-D09DC00D5BD6}"/>
                </a:ext>
              </a:extLst>
            </p:cNvPr>
            <p:cNvSpPr/>
            <p:nvPr/>
          </p:nvSpPr>
          <p:spPr>
            <a:xfrm>
              <a:off x="8194797" y="6049419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D0C35507-822D-4A72-BB4C-8D995067C9A9}"/>
                </a:ext>
              </a:extLst>
            </p:cNvPr>
            <p:cNvSpPr/>
            <p:nvPr/>
          </p:nvSpPr>
          <p:spPr>
            <a:xfrm>
              <a:off x="4600562" y="5046931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8295E08A-4887-41FA-A478-7B2AC07DE890}"/>
                </a:ext>
              </a:extLst>
            </p:cNvPr>
            <p:cNvSpPr/>
            <p:nvPr/>
          </p:nvSpPr>
          <p:spPr>
            <a:xfrm>
              <a:off x="6386763" y="5089740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55746D25-9FE9-4814-A243-452C9E87CA9B}"/>
                </a:ext>
              </a:extLst>
            </p:cNvPr>
            <p:cNvSpPr/>
            <p:nvPr/>
          </p:nvSpPr>
          <p:spPr>
            <a:xfrm>
              <a:off x="7293614" y="4593277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247976D7-64A3-43EB-A426-2E30214659C8}"/>
                </a:ext>
              </a:extLst>
            </p:cNvPr>
            <p:cNvSpPr/>
            <p:nvPr/>
          </p:nvSpPr>
          <p:spPr>
            <a:xfrm>
              <a:off x="7321693" y="5558797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74DA5DD1-3ADC-42F1-9E74-46C4E98A7A82}"/>
                </a:ext>
              </a:extLst>
            </p:cNvPr>
            <p:cNvSpPr/>
            <p:nvPr/>
          </p:nvSpPr>
          <p:spPr>
            <a:xfrm>
              <a:off x="6401437" y="4084957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Hexagon 38">
              <a:extLst>
                <a:ext uri="{FF2B5EF4-FFF2-40B4-BE49-F238E27FC236}">
                  <a16:creationId xmlns:a16="http://schemas.microsoft.com/office/drawing/2014/main" id="{D1CE85AE-0B1C-4236-A8DC-758867AB6D38}"/>
                </a:ext>
              </a:extLst>
            </p:cNvPr>
            <p:cNvSpPr/>
            <p:nvPr/>
          </p:nvSpPr>
          <p:spPr>
            <a:xfrm>
              <a:off x="66987" y="5727290"/>
              <a:ext cx="1060704" cy="914400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AF58AC6-0194-43D7-8661-EB12A5EFC3E6}"/>
              </a:ext>
            </a:extLst>
          </p:cNvPr>
          <p:cNvSpPr txBox="1"/>
          <p:nvPr/>
        </p:nvSpPr>
        <p:spPr>
          <a:xfrm>
            <a:off x="368710" y="398206"/>
            <a:ext cx="4748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Baljet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26F460-B37D-4DB8-B429-99E2869FE029}"/>
              </a:ext>
            </a:extLst>
          </p:cNvPr>
          <p:cNvSpPr txBox="1"/>
          <p:nvPr/>
        </p:nvSpPr>
        <p:spPr>
          <a:xfrm>
            <a:off x="368710" y="1371600"/>
            <a:ext cx="4778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the 2-3 ml of chloroform extract, add few drops of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Baljet's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reagent  → orange or red will be found 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</a:rPr>
              <a:t>Eq ?????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86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288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Structure </vt:lpstr>
      <vt:lpstr>General properties of cardiac glycosides</vt:lpstr>
      <vt:lpstr>PowerPoint Presentation</vt:lpstr>
      <vt:lpstr>Mechanism of action </vt:lpstr>
      <vt:lpstr>PowerPoint Presentation</vt:lpstr>
      <vt:lpstr>Procedure </vt:lpstr>
      <vt:lpstr>PowerPoint Presentation</vt:lpstr>
      <vt:lpstr>Liebermann test  :  </vt:lpstr>
      <vt:lpstr>Keller killiani's test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faten</dc:creator>
  <cp:lastModifiedBy>faten</cp:lastModifiedBy>
  <cp:revision>18</cp:revision>
  <dcterms:created xsi:type="dcterms:W3CDTF">2023-11-11T14:16:34Z</dcterms:created>
  <dcterms:modified xsi:type="dcterms:W3CDTF">2023-11-17T19:37:53Z</dcterms:modified>
</cp:coreProperties>
</file>